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71" r:id="rId13"/>
    <p:sldId id="268" r:id="rId14"/>
    <p:sldId id="270" r:id="rId15"/>
    <p:sldId id="273" r:id="rId16"/>
    <p:sldId id="274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90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97C3C-325A-457C-9F09-7761F0B99AFB}" type="datetimeFigureOut">
              <a:rPr lang="en-US" smtClean="0"/>
              <a:pPr/>
              <a:t>5/11/2010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7F276-8921-4F49-BDB4-B7BF976C1B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win.cs.brown.edu\dfs\home\ddufresn\My%20Documents\PainterlyRender\sheild_1.mpg" TargetMode="External"/><Relationship Id="rId1" Type="http://schemas.openxmlformats.org/officeDocument/2006/relationships/video" Target="file:///\\win.cs.brown.edu\dfs\home\btparker\My%20Documents\Painterly%20Powerpoint\sheild_1.avi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win.cs.brown.edu\dfs\home\ddufresn\My%20Documents\PainterlyRender\distort_sphere.mpg" TargetMode="External"/><Relationship Id="rId1" Type="http://schemas.openxmlformats.org/officeDocument/2006/relationships/video" Target="file:///\\win.cs.brown.edu\dfs\home\btparker\My%20Documents\Painterly%20Powerpoint\distort_sphere.avi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win.cs.brown.edu\dfs\home\ddufresn\My%20Documents\PainterlyRender\pyramid_low_res.mp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Painterly Rendering for Animation: </a:t>
            </a:r>
            <a:br>
              <a:rPr lang="en-US" dirty="0" smtClean="0"/>
            </a:br>
            <a:r>
              <a:rPr lang="en-US" dirty="0" smtClean="0"/>
              <a:t>A Maya Extension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David </a:t>
            </a:r>
            <a:r>
              <a:rPr lang="en-US" dirty="0" err="1" smtClean="0"/>
              <a:t>Dufresne</a:t>
            </a:r>
            <a:endParaRPr lang="en-US" dirty="0" smtClean="0"/>
          </a:p>
          <a:p>
            <a:pPr algn="r"/>
            <a:r>
              <a:rPr lang="en-US" dirty="0" smtClean="0"/>
              <a:t>Matt </a:t>
            </a:r>
            <a:r>
              <a:rPr lang="en-US" dirty="0" err="1" smtClean="0"/>
              <a:t>Forni</a:t>
            </a:r>
            <a:endParaRPr lang="en-US" dirty="0" smtClean="0"/>
          </a:p>
          <a:p>
            <a:pPr algn="r"/>
            <a:r>
              <a:rPr lang="en-US" dirty="0" smtClean="0"/>
              <a:t>B. Tyler Parker</a:t>
            </a:r>
          </a:p>
          <a:p>
            <a:pPr algn="r"/>
            <a:r>
              <a:rPr lang="en-US" dirty="0" smtClean="0"/>
              <a:t>CS224 class of 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Brush Images</a:t>
            </a:r>
            <a:endParaRPr lang="en-US" dirty="0"/>
          </a:p>
        </p:txBody>
      </p:sp>
      <p:pic>
        <p:nvPicPr>
          <p:cNvPr id="4" name="Content Placeholder 3" descr="tooth_imag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2286000"/>
            <a:ext cx="6705600" cy="4191000"/>
          </a:xfrm>
        </p:spPr>
      </p:pic>
      <p:sp>
        <p:nvSpPr>
          <p:cNvPr id="5" name="TextBox 4"/>
          <p:cNvSpPr txBox="1"/>
          <p:nvPr/>
        </p:nvSpPr>
        <p:spPr>
          <a:xfrm>
            <a:off x="1143000" y="14478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Users are allowed to use any grayscale image as a brush texture. Different textures produce different painting effects.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 (LOD)</a:t>
            </a:r>
            <a:endParaRPr lang="en-US" dirty="0"/>
          </a:p>
        </p:txBody>
      </p:sp>
      <p:pic>
        <p:nvPicPr>
          <p:cNvPr id="4" name="Content Placeholder 3" descr="lo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362200"/>
            <a:ext cx="4070131" cy="2682586"/>
          </a:xfrm>
        </p:spPr>
      </p:pic>
      <p:sp>
        <p:nvSpPr>
          <p:cNvPr id="5" name="TextBox 4"/>
          <p:cNvSpPr txBox="1"/>
          <p:nvPr/>
        </p:nvSpPr>
        <p:spPr>
          <a:xfrm>
            <a:off x="1143000" y="12954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compute different levels of detail, based on geometry and texture. We layer the different paint strokes on top of each other, much like a painter would set a base color, then refine the details with smaller brush strokes.</a:t>
            </a:r>
            <a:endParaRPr lang="en-US" dirty="0"/>
          </a:p>
        </p:txBody>
      </p:sp>
      <p:pic>
        <p:nvPicPr>
          <p:cNvPr id="8" name="Picture 7" descr="she_elf_sd0_2_ss0_2_lod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5098581"/>
            <a:ext cx="2345892" cy="1759419"/>
          </a:xfrm>
          <a:prstGeom prst="rect">
            <a:avLst/>
          </a:prstGeom>
        </p:spPr>
      </p:pic>
      <p:pic>
        <p:nvPicPr>
          <p:cNvPr id="9" name="Picture 8" descr="she_elf_sd0_2_ss0_2_lod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5098581"/>
            <a:ext cx="2345892" cy="1759419"/>
          </a:xfrm>
          <a:prstGeom prst="rect">
            <a:avLst/>
          </a:prstGeom>
        </p:spPr>
      </p:pic>
      <p:pic>
        <p:nvPicPr>
          <p:cNvPr id="10" name="Picture 9" descr="she_elf_sd0_2_ss0_2_lod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5098581"/>
            <a:ext cx="2345892" cy="1759419"/>
          </a:xfrm>
          <a:prstGeom prst="rect">
            <a:avLst/>
          </a:prstGeom>
        </p:spPr>
      </p:pic>
      <p:pic>
        <p:nvPicPr>
          <p:cNvPr id="11" name="Picture 10" descr="she_elf_sd0_2_ss0_2_lods_composit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4893401"/>
            <a:ext cx="2619465" cy="1964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4" name="Content Placeholder 3" descr="work_vie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51229" y="1600200"/>
            <a:ext cx="724154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sheild_1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143000" y="1576388"/>
            <a:ext cx="6858000" cy="4572000"/>
          </a:xfrm>
          <a:prstGeom prst="rect">
            <a:avLst/>
          </a:prstGeom>
        </p:spPr>
      </p:pic>
      <p:pic>
        <p:nvPicPr>
          <p:cNvPr id="5" name="sheild_1.mpg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 cstate="print"/>
          <a:stretch>
            <a:fillRect/>
          </a:stretch>
        </p:blipFill>
        <p:spPr>
          <a:xfrm>
            <a:off x="1143000" y="16002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stort_sphere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143000" y="1576388"/>
            <a:ext cx="6858000" cy="4572000"/>
          </a:xfrm>
          <a:prstGeom prst="rect">
            <a:avLst/>
          </a:prstGeom>
        </p:spPr>
      </p:pic>
      <p:pic>
        <p:nvPicPr>
          <p:cNvPr id="5" name="distort_sphere.mpg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4" cstate="print"/>
          <a:stretch>
            <a:fillRect/>
          </a:stretch>
        </p:blipFill>
        <p:spPr>
          <a:xfrm>
            <a:off x="1143000" y="16002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yramid_low_res.mpg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524000" y="157638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Billboard Creation</a:t>
            </a:r>
          </a:p>
          <a:p>
            <a:pPr lvl="1"/>
            <a:r>
              <a:rPr lang="en-US" dirty="0" smtClean="0"/>
              <a:t>"</a:t>
            </a:r>
            <a:r>
              <a:rPr lang="en-US" dirty="0" err="1" smtClean="0"/>
              <a:t>Realtime</a:t>
            </a:r>
            <a:r>
              <a:rPr lang="en-US" dirty="0" smtClean="0"/>
              <a:t> Painterly Rendering for Animation", </a:t>
            </a:r>
            <a:endParaRPr lang="en-US" dirty="0" smtClean="0"/>
          </a:p>
          <a:p>
            <a:pPr lvl="2"/>
            <a:r>
              <a:rPr lang="en-US" dirty="0" smtClean="0"/>
              <a:t>Daniel </a:t>
            </a:r>
            <a:r>
              <a:rPr lang="en-US" dirty="0" err="1" smtClean="0"/>
              <a:t>Sperl</a:t>
            </a:r>
            <a:endParaRPr lang="en-US" dirty="0" smtClean="0"/>
          </a:p>
          <a:p>
            <a:r>
              <a:rPr lang="en-US" dirty="0" smtClean="0"/>
              <a:t>Billboard Orientation</a:t>
            </a:r>
          </a:p>
          <a:p>
            <a:pPr lvl="1"/>
            <a:r>
              <a:rPr lang="en-US" dirty="0" smtClean="0"/>
              <a:t>“Creating </a:t>
            </a:r>
            <a:r>
              <a:rPr lang="en-US" dirty="0" smtClean="0"/>
              <a:t>Impressionistic Effects from Video </a:t>
            </a:r>
            <a:r>
              <a:rPr lang="en-US" dirty="0" smtClean="0"/>
              <a:t>and Still Images”, </a:t>
            </a:r>
          </a:p>
          <a:p>
            <a:pPr lvl="2"/>
            <a:r>
              <a:rPr lang="en-US" dirty="0" smtClean="0"/>
              <a:t>Brandon </a:t>
            </a:r>
            <a:r>
              <a:rPr lang="en-US" dirty="0" smtClean="0"/>
              <a:t>Weaver</a:t>
            </a:r>
            <a:endParaRPr lang="en-US" dirty="0" smtClean="0"/>
          </a:p>
          <a:p>
            <a:r>
              <a:rPr lang="en-US" dirty="0" smtClean="0"/>
              <a:t>Level Of Detail</a:t>
            </a:r>
          </a:p>
          <a:p>
            <a:pPr lvl="1"/>
            <a:r>
              <a:rPr lang="en-US" dirty="0" smtClean="0"/>
              <a:t>“Art-based </a:t>
            </a:r>
            <a:r>
              <a:rPr lang="en-US" dirty="0" smtClean="0"/>
              <a:t>Rendering with Continuous Levels of </a:t>
            </a:r>
            <a:r>
              <a:rPr lang="en-US" dirty="0" smtClean="0"/>
              <a:t>Detail”, </a:t>
            </a:r>
            <a:r>
              <a:rPr lang="en-US" i="1" dirty="0" smtClean="0"/>
              <a:t>Lee</a:t>
            </a:r>
          </a:p>
          <a:p>
            <a:pPr lvl="2"/>
            <a:r>
              <a:rPr lang="en-US" dirty="0" err="1" smtClean="0"/>
              <a:t>Markosian</a:t>
            </a:r>
            <a:r>
              <a:rPr lang="en-US" sz="800" dirty="0" smtClean="0"/>
              <a:t>, </a:t>
            </a:r>
            <a:r>
              <a:rPr lang="en-US" dirty="0" smtClean="0"/>
              <a:t>Barbara </a:t>
            </a:r>
            <a:r>
              <a:rPr lang="en-US" dirty="0" smtClean="0"/>
              <a:t>J. </a:t>
            </a:r>
            <a:r>
              <a:rPr lang="en-US" dirty="0" smtClean="0"/>
              <a:t>Meier</a:t>
            </a:r>
            <a:r>
              <a:rPr lang="en-US" sz="800" dirty="0" smtClean="0"/>
              <a:t>, </a:t>
            </a:r>
            <a:r>
              <a:rPr lang="en-US" dirty="0" smtClean="0"/>
              <a:t>Michael </a:t>
            </a:r>
            <a:r>
              <a:rPr lang="en-US" dirty="0" smtClean="0"/>
              <a:t>A. </a:t>
            </a:r>
            <a:r>
              <a:rPr lang="en-US" dirty="0" smtClean="0"/>
              <a:t>Kowalski</a:t>
            </a:r>
            <a:r>
              <a:rPr lang="en-US" sz="800" dirty="0" smtClean="0"/>
              <a:t>, </a:t>
            </a:r>
            <a:r>
              <a:rPr lang="en-US" dirty="0" err="1" smtClean="0"/>
              <a:t>Loring</a:t>
            </a:r>
            <a:r>
              <a:rPr lang="en-US" dirty="0" smtClean="0"/>
              <a:t> </a:t>
            </a:r>
            <a:r>
              <a:rPr lang="en-US" dirty="0" smtClean="0"/>
              <a:t>S. </a:t>
            </a:r>
            <a:r>
              <a:rPr lang="en-US" dirty="0" smtClean="0"/>
              <a:t>Holden</a:t>
            </a:r>
            <a:r>
              <a:rPr lang="en-US" sz="800" dirty="0" smtClean="0"/>
              <a:t>, </a:t>
            </a:r>
          </a:p>
          <a:p>
            <a:pPr lvl="2"/>
            <a:r>
              <a:rPr lang="en-US" dirty="0" smtClean="0"/>
              <a:t>J.D</a:t>
            </a:r>
            <a:r>
              <a:rPr lang="en-US" dirty="0" smtClean="0"/>
              <a:t>. </a:t>
            </a:r>
            <a:r>
              <a:rPr lang="en-US" dirty="0" err="1" smtClean="0"/>
              <a:t>Northrup</a:t>
            </a:r>
            <a:r>
              <a:rPr lang="en-US" sz="800" dirty="0" smtClean="0"/>
              <a:t>, </a:t>
            </a:r>
            <a:r>
              <a:rPr lang="en-US" dirty="0" smtClean="0"/>
              <a:t>John </a:t>
            </a:r>
            <a:r>
              <a:rPr lang="en-US" dirty="0" smtClean="0"/>
              <a:t>F. </a:t>
            </a:r>
            <a:r>
              <a:rPr lang="en-US" dirty="0" smtClean="0"/>
              <a:t>Hughes</a:t>
            </a:r>
          </a:p>
          <a:p>
            <a:pPr lvl="1"/>
            <a:r>
              <a:rPr lang="en-US" dirty="0" smtClean="0"/>
              <a:t>“Painterly </a:t>
            </a:r>
            <a:r>
              <a:rPr lang="en-US" dirty="0" smtClean="0"/>
              <a:t>Rendering with Curved Brush Strokes of Multiple </a:t>
            </a:r>
            <a:r>
              <a:rPr lang="en-US" dirty="0" smtClean="0"/>
              <a:t>Sizes”,</a:t>
            </a:r>
          </a:p>
          <a:p>
            <a:pPr lvl="2"/>
            <a:r>
              <a:rPr lang="en-US" dirty="0" smtClean="0"/>
              <a:t>Aaron </a:t>
            </a:r>
            <a:r>
              <a:rPr lang="en-US" dirty="0" err="1" smtClean="0"/>
              <a:t>Hertzmann</a:t>
            </a:r>
            <a:endParaRPr lang="en-US" dirty="0" smtClean="0"/>
          </a:p>
          <a:p>
            <a:r>
              <a:rPr lang="en-US" dirty="0" smtClean="0"/>
              <a:t>Inspiration</a:t>
            </a:r>
          </a:p>
          <a:p>
            <a:pPr lvl="1"/>
            <a:r>
              <a:rPr lang="en-US" dirty="0" smtClean="0"/>
              <a:t>“Painterly Rendering for Animation”, </a:t>
            </a:r>
          </a:p>
          <a:p>
            <a:pPr lvl="2"/>
            <a:r>
              <a:rPr lang="en-US" dirty="0" smtClean="0"/>
              <a:t>Barbara </a:t>
            </a:r>
            <a:r>
              <a:rPr lang="en-US" dirty="0" smtClean="0"/>
              <a:t>J. Meier</a:t>
            </a:r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 err="1" smtClean="0"/>
              <a:t>Realtime</a:t>
            </a:r>
            <a:r>
              <a:rPr lang="en-US" dirty="0" smtClean="0"/>
              <a:t> Painterly Rendering for Animation</a:t>
            </a:r>
            <a:r>
              <a:rPr lang="en-US" smtClean="0"/>
              <a:t>", </a:t>
            </a:r>
            <a:endParaRPr lang="en-US" smtClean="0"/>
          </a:p>
          <a:p>
            <a:pPr lvl="2"/>
            <a:r>
              <a:rPr lang="en-US" smtClean="0"/>
              <a:t>Daniel </a:t>
            </a:r>
            <a:r>
              <a:rPr lang="en-US" dirty="0" err="1" smtClean="0"/>
              <a:t>Sperl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r>
              <a:rPr lang="en-US" dirty="0" smtClean="0"/>
              <a:t>Barbara </a:t>
            </a:r>
            <a:r>
              <a:rPr lang="en-US" dirty="0" smtClean="0"/>
              <a:t>Meier, for the initial paper and extension suggestions</a:t>
            </a:r>
          </a:p>
          <a:p>
            <a:r>
              <a:rPr lang="en-US" dirty="0" smtClean="0"/>
              <a:t>John “Spike” Hughes</a:t>
            </a:r>
          </a:p>
          <a:p>
            <a:r>
              <a:rPr lang="en-US" dirty="0" smtClean="0"/>
              <a:t>Lyn Fong and the rest of the CS224 TA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Painterly Rendering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9559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User provides 3D model(s) and painting parameters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Computer generates brush strokes based on the given parameters and the attributes of the 3D models in order to create a render that appears to have been hand </a:t>
            </a:r>
            <a:r>
              <a:rPr lang="en-US" dirty="0" smtClean="0"/>
              <a:t>painted</a:t>
            </a:r>
          </a:p>
          <a:p>
            <a:pPr algn="ctr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olor_re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19600"/>
            <a:ext cx="2540000" cy="1905000"/>
          </a:xfrm>
          <a:prstGeom prst="rect">
            <a:avLst/>
          </a:prstGeom>
        </p:spPr>
      </p:pic>
      <p:pic>
        <p:nvPicPr>
          <p:cNvPr id="5" name="Picture 4" descr="she_elf_sd0_6_ss0_3_scribb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4419600"/>
            <a:ext cx="24384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Barb’s Painterly Pipeline</a:t>
            </a:r>
            <a:endParaRPr lang="en-US" dirty="0"/>
          </a:p>
        </p:txBody>
      </p:sp>
      <p:pic>
        <p:nvPicPr>
          <p:cNvPr id="4" name="Content Placeholder 3" descr="barb_painterly_pipelin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39169" y="1600200"/>
            <a:ext cx="646566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Painterly Pipeline</a:t>
            </a:r>
            <a:endParaRPr lang="en-US" dirty="0"/>
          </a:p>
        </p:txBody>
      </p:sp>
      <p:pic>
        <p:nvPicPr>
          <p:cNvPr id="1026" name="Picture 2" descr="\\win.cs.brown.edu\dfs\home\btparker\My Documents\Painterly Powerpoint\our_painterly_pipelin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8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Placement</a:t>
            </a:r>
            <a:endParaRPr lang="en-US" dirty="0"/>
          </a:p>
        </p:txBody>
      </p:sp>
      <p:pic>
        <p:nvPicPr>
          <p:cNvPr id="4" name="Content Placeholder 3" descr="billboard_placemen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181314"/>
            <a:ext cx="8126985" cy="1714286"/>
          </a:xfrm>
        </p:spPr>
      </p:pic>
      <p:sp>
        <p:nvSpPr>
          <p:cNvPr id="6" name="TextBox 5"/>
          <p:cNvSpPr txBox="1"/>
          <p:nvPr/>
        </p:nvSpPr>
        <p:spPr>
          <a:xfrm>
            <a:off x="838200" y="3352800"/>
            <a:ext cx="7467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Billboards are created independent of the camera over all the mesh objects in the scene</a:t>
            </a:r>
          </a:p>
          <a:p>
            <a:endParaRPr lang="en-US" dirty="0"/>
          </a:p>
          <a:p>
            <a:r>
              <a:rPr lang="en-US" dirty="0" smtClean="0"/>
              <a:t>Billboards are instance objects of a single plane object</a:t>
            </a:r>
          </a:p>
          <a:p>
            <a:endParaRPr lang="en-US" dirty="0"/>
          </a:p>
          <a:p>
            <a:r>
              <a:rPr lang="en-US" dirty="0" smtClean="0"/>
              <a:t>These billboards texture, color, orientation, and sometimes position are updated each frame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Placement (cont’d)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600201"/>
            <a:ext cx="746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painterly render defines the billboards position via </a:t>
            </a:r>
            <a:r>
              <a:rPr lang="en-US" dirty="0" err="1" smtClean="0"/>
              <a:t>barycentric</a:t>
            </a:r>
            <a:r>
              <a:rPr lang="en-US" dirty="0" smtClean="0"/>
              <a:t> coordinates of their parent face.</a:t>
            </a:r>
          </a:p>
          <a:p>
            <a:endParaRPr lang="en-US" dirty="0" smtClean="0"/>
          </a:p>
          <a:p>
            <a:r>
              <a:rPr lang="en-US" dirty="0" smtClean="0"/>
              <a:t>This allows the billboards to appropriately update their position when the mesh is distorted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6" name="Picture 4" descr="\\win.cs.brown.edu\dfs\home\btparker\My Documents\PainterlyRender\testing\painterlyCam\0031\color_ren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3761318" cy="2820988"/>
          </a:xfrm>
          <a:prstGeom prst="rect">
            <a:avLst/>
          </a:prstGeom>
          <a:noFill/>
        </p:spPr>
      </p:pic>
      <p:pic>
        <p:nvPicPr>
          <p:cNvPr id="8198" name="Picture 6" descr="\\win.cs.brown.edu\dfs\home\btparker\My Documents\PainterlyRender\testing\painterlyCam\0050\color_ren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962400"/>
            <a:ext cx="4064001" cy="3048000"/>
          </a:xfrm>
          <a:prstGeom prst="rect">
            <a:avLst/>
          </a:prstGeom>
          <a:noFill/>
        </p:spPr>
      </p:pic>
      <p:pic>
        <p:nvPicPr>
          <p:cNvPr id="8199" name="Picture 7" descr="\\win.cs.brown.edu\dfs\home\btparker\My Documents\PainterlyRender\testing\renders\layers\render\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590800"/>
            <a:ext cx="3414184" cy="2560638"/>
          </a:xfrm>
          <a:prstGeom prst="rect">
            <a:avLst/>
          </a:prstGeom>
          <a:noFill/>
        </p:spPr>
      </p:pic>
      <p:pic>
        <p:nvPicPr>
          <p:cNvPr id="8200" name="Picture 8" descr="\\win.cs.brown.edu\dfs\home\btparker\My Documents\PainterlyRender\testing\renders\layers\render\5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411480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Reference</a:t>
            </a:r>
            <a:endParaRPr lang="en-US" dirty="0"/>
          </a:p>
        </p:txBody>
      </p:sp>
      <p:pic>
        <p:nvPicPr>
          <p:cNvPr id="4" name="Content Placeholder 3" descr="shield_colo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90800" y="1295400"/>
            <a:ext cx="3860800" cy="2895600"/>
          </a:xfrm>
        </p:spPr>
      </p:pic>
      <p:sp>
        <p:nvSpPr>
          <p:cNvPr id="5" name="TextBox 4"/>
          <p:cNvSpPr txBox="1"/>
          <p:nvPr/>
        </p:nvSpPr>
        <p:spPr>
          <a:xfrm>
            <a:off x="762000" y="4495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frame of the animation, a regular render image is blurred, then used as a color lookup for the billboards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Images for Orientation</a:t>
            </a:r>
            <a:endParaRPr lang="en-US" dirty="0"/>
          </a:p>
        </p:txBody>
      </p:sp>
      <p:pic>
        <p:nvPicPr>
          <p:cNvPr id="4" name="Content Placeholder 3" descr="gradient_orienta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8229600" cy="1364493"/>
          </a:xfrm>
        </p:spPr>
      </p:pic>
      <p:sp>
        <p:nvSpPr>
          <p:cNvPr id="5" name="TextBox 4"/>
          <p:cNvSpPr txBox="1"/>
          <p:nvPr/>
        </p:nvSpPr>
        <p:spPr>
          <a:xfrm>
            <a:off x="533400" y="3351074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compute the spatial gradient of a black and white version of the color render and save out 4 reference images:  gradient in the positive y, negative y, positive x, and the negative x directions</a:t>
            </a:r>
          </a:p>
          <a:p>
            <a:endParaRPr lang="en-US" dirty="0" smtClean="0"/>
          </a:p>
          <a:p>
            <a:r>
              <a:rPr lang="en-US" dirty="0" smtClean="0"/>
              <a:t>These images are used as lookups to compute the orientation angle of the brush stroke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Size Calculation</a:t>
            </a:r>
            <a:endParaRPr lang="en-US" dirty="0"/>
          </a:p>
        </p:txBody>
      </p:sp>
      <p:pic>
        <p:nvPicPr>
          <p:cNvPr id="4" name="Content Placeholder 3" descr="hypersha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4945117"/>
            <a:ext cx="8229600" cy="1608083"/>
          </a:xfrm>
        </p:spPr>
      </p:pic>
      <p:pic>
        <p:nvPicPr>
          <p:cNvPr id="5" name="Picture 4" descr="notsca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7082" y="2667000"/>
            <a:ext cx="2743200" cy="2057400"/>
          </a:xfrm>
          <a:prstGeom prst="rect">
            <a:avLst/>
          </a:prstGeom>
        </p:spPr>
      </p:pic>
      <p:pic>
        <p:nvPicPr>
          <p:cNvPr id="6" name="Picture 5" descr="sca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7400" y="2667000"/>
            <a:ext cx="2743200" cy="2057400"/>
          </a:xfrm>
          <a:prstGeom prst="rect">
            <a:avLst/>
          </a:prstGeom>
        </p:spPr>
      </p:pic>
      <p:pic>
        <p:nvPicPr>
          <p:cNvPr id="7" name="Picture 6" descr="sce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590" y="2667000"/>
            <a:ext cx="2743200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15240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order to better emulate painting, we ensure that all brush strokes for a given level of detail have the same apparent size.  This is done by scaling all billboards by their distance from the camera.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449</Words>
  <Application>Microsoft Office PowerPoint</Application>
  <PresentationFormat>On-screen Show (4:3)</PresentationFormat>
  <Paragraphs>57</Paragraphs>
  <Slides>17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Painterly Rendering for Animation:  A Maya Extension</vt:lpstr>
      <vt:lpstr>Painterly Rendering in a Nutshell</vt:lpstr>
      <vt:lpstr>Barb’s Painterly Pipeline</vt:lpstr>
      <vt:lpstr>Our Painterly Pipeline</vt:lpstr>
      <vt:lpstr>Billboard Placement</vt:lpstr>
      <vt:lpstr>Billboard Placement (cont’d)</vt:lpstr>
      <vt:lpstr>Color Reference</vt:lpstr>
      <vt:lpstr>Gradient Images for Orientation</vt:lpstr>
      <vt:lpstr>Screen Size Calculation</vt:lpstr>
      <vt:lpstr>Brush Images</vt:lpstr>
      <vt:lpstr>Level of Detail (LOD)</vt:lpstr>
      <vt:lpstr>User Interface</vt:lpstr>
      <vt:lpstr>Results</vt:lpstr>
      <vt:lpstr>Slide 14</vt:lpstr>
      <vt:lpstr>Slide 15</vt:lpstr>
      <vt:lpstr>Sources</vt:lpstr>
      <vt:lpstr>Acknowledgments</vt:lpstr>
    </vt:vector>
  </TitlesOfParts>
  <Company>Brown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Painterly Rendering for Animation:  A Maya Extension</dc:title>
  <dc:creator>btparker</dc:creator>
  <cp:lastModifiedBy>ddufresn</cp:lastModifiedBy>
  <cp:revision>84</cp:revision>
  <dcterms:created xsi:type="dcterms:W3CDTF">2010-05-10T22:00:30Z</dcterms:created>
  <dcterms:modified xsi:type="dcterms:W3CDTF">2010-05-11T19:00:22Z</dcterms:modified>
</cp:coreProperties>
</file>